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76" r:id="rId1"/>
  </p:sldMasterIdLst>
  <p:sldIdLst>
    <p:sldId id="256" r:id="rId2"/>
    <p:sldId id="258" r:id="rId3"/>
    <p:sldId id="257" r:id="rId4"/>
    <p:sldId id="260" r:id="rId5"/>
    <p:sldId id="259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2" d="100"/>
          <a:sy n="62" d="100"/>
        </p:scale>
        <p:origin x="84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12192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1189096" y="5617774"/>
            <a:ext cx="9843913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319937" y="1016990"/>
            <a:ext cx="9572977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320801" y="1009651"/>
            <a:ext cx="9572977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1026029" y="702069"/>
            <a:ext cx="757108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10568399" y="655232"/>
            <a:ext cx="566928" cy="755904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02934" y="1794935"/>
            <a:ext cx="7631291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02934" y="3736622"/>
            <a:ext cx="761623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027569" y="5357593"/>
            <a:ext cx="1618428" cy="365125"/>
          </a:xfrm>
        </p:spPr>
        <p:txBody>
          <a:bodyPr/>
          <a:lstStyle/>
          <a:p>
            <a:fld id="{DDA51639-B2D6-4652-B8C3-1B4C224A7BAF}" type="datetimeFigureOut">
              <a:rPr lang="en-US" smtClean="0"/>
              <a:t>10/13/2026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65393" y="5357593"/>
            <a:ext cx="671312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85241" y="5357593"/>
            <a:ext cx="738697" cy="365125"/>
          </a:xfrm>
        </p:spPr>
        <p:txBody>
          <a:bodyPr/>
          <a:lstStyle>
            <a:lvl1pPr algn="ctr">
              <a:defRPr/>
            </a:lvl1pPr>
          </a:lstStyle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smtClean="0"/>
              <a:t>10/13/2026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6639" y="2239431"/>
            <a:ext cx="8338725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690" y="3725335"/>
            <a:ext cx="8308623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961B7-6B89-48AB-966F-622E2788EECC}" type="datetimeFigureOut">
              <a:rPr lang="en-US" smtClean="0"/>
              <a:t>10/13/2026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smtClean="0"/>
              <a:t>10/13/2026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731264" y="2121407"/>
            <a:ext cx="4267200" cy="360273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217920" y="2119313"/>
            <a:ext cx="4267200" cy="360521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77160" y="2122312"/>
            <a:ext cx="391936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47559" y="2122311"/>
            <a:ext cx="3925824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smtClean="0"/>
              <a:t>10/13/2026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731264" y="2944368"/>
            <a:ext cx="4303776" cy="277977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6193535" y="2944813"/>
            <a:ext cx="4303776" cy="277977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10/13/2026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smtClean="0"/>
              <a:t>10/13/2026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12192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842903" y="6058038"/>
            <a:ext cx="10295468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5958497" y="605163"/>
            <a:ext cx="505192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5961889" y="603504"/>
            <a:ext cx="505192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998940" y="576868"/>
            <a:ext cx="505192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999745" y="576072"/>
            <a:ext cx="505192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3161475" y="293953"/>
            <a:ext cx="757108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8467351" y="238675"/>
            <a:ext cx="566928" cy="755904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478635" y="2020043"/>
            <a:ext cx="4086436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6472388" y="1150993"/>
            <a:ext cx="4027723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530834" y="3623748"/>
            <a:ext cx="4065188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8455598" y="5885673"/>
            <a:ext cx="1618428" cy="365125"/>
          </a:xfrm>
        </p:spPr>
        <p:txBody>
          <a:bodyPr/>
          <a:lstStyle/>
          <a:p>
            <a:fld id="{1CF131DD-A141-4471-BCF9-C6073EDD7E20}" type="datetimeFigureOut">
              <a:rPr lang="en-US" smtClean="0"/>
              <a:t>10/13/2026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1219406" y="5829262"/>
            <a:ext cx="469680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10076418" y="5896962"/>
            <a:ext cx="73869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12192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842903" y="6058038"/>
            <a:ext cx="10295468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998940" y="576868"/>
            <a:ext cx="505192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993412" y="575769"/>
            <a:ext cx="505192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5958497" y="605163"/>
            <a:ext cx="505192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5953025" y="603920"/>
            <a:ext cx="505192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3161475" y="293953"/>
            <a:ext cx="757108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8467351" y="238675"/>
            <a:ext cx="566928" cy="755904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475232" y="2020824"/>
            <a:ext cx="408432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6531487" y="1207272"/>
            <a:ext cx="3885151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536192" y="3621024"/>
            <a:ext cx="4059936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8461249" y="5888738"/>
            <a:ext cx="1618428" cy="365125"/>
          </a:xfrm>
        </p:spPr>
        <p:txBody>
          <a:bodyPr/>
          <a:lstStyle/>
          <a:p>
            <a:fld id="{AB334A90-EB03-42F3-8859-2C2B2724C058}" type="datetimeFigureOut">
              <a:rPr lang="en-US" smtClean="0"/>
              <a:t>10/13/2026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1219426" y="5831038"/>
            <a:ext cx="4425391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10082786" y="5900027"/>
            <a:ext cx="73869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smtClean="0"/>
              <a:t>10/13/2026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2" y="925691"/>
            <a:ext cx="1907823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30962" y="1106313"/>
            <a:ext cx="6905039" cy="440266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smtClean="0"/>
              <a:t>10/13/2026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12192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38201" y="6069330"/>
            <a:ext cx="1056132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75360" y="575310"/>
            <a:ext cx="102616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75360" y="576072"/>
            <a:ext cx="102616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724989" y="273091"/>
            <a:ext cx="757108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10914593" y="203675"/>
            <a:ext cx="566928" cy="755904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60031" y="817583"/>
            <a:ext cx="9286993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50721" y="2119257"/>
            <a:ext cx="8261873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06118" y="5809153"/>
            <a:ext cx="16184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CBC48EC7-AF6A-48D3-8284-14BACBEBDD84}" type="datetimeFigureOut">
              <a:rPr lang="en-US" smtClean="0"/>
              <a:t>10/13/2026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19202" y="5809153"/>
            <a:ext cx="73869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26937" y="5809153"/>
            <a:ext cx="7386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mailto:mesadeentradas@fcefyn.unc.edu.ar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mailto:mesadeentradas@fcefyn.unc.edu.ar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mailto:Victoria.Ruibal@unc.edu.ar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CONTROL DE GESTIÓN DOCENTE</a:t>
            </a:r>
            <a:endParaRPr lang="en-U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/>
              <a:t>ORDENANZA 06/08 HCS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2975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s-ES" dirty="0" smtClean="0"/>
              <a:t> Control de Gestión Docente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Clr>
                <a:srgbClr val="C00000"/>
              </a:buClr>
              <a:buFontTx/>
              <a:buChar char="♦"/>
            </a:pPr>
            <a:r>
              <a:rPr lang="es-ES" sz="2000" dirty="0" smtClean="0"/>
              <a:t>La Renovación de las designaciones por concurso de los Profesores Regulares y Auxiliares se rige por las disposiciones de la </a:t>
            </a:r>
            <a:r>
              <a:rPr lang="es-ES" sz="2400" b="1" dirty="0" smtClean="0"/>
              <a:t>Ordenanza 06/08 HCS. (</a:t>
            </a:r>
            <a:r>
              <a:rPr lang="es-ES" sz="2400" dirty="0" smtClean="0"/>
              <a:t>leerla)</a:t>
            </a:r>
          </a:p>
          <a:p>
            <a:pPr>
              <a:buClr>
                <a:srgbClr val="C00000"/>
              </a:buClr>
              <a:buFontTx/>
              <a:buChar char="♦"/>
            </a:pPr>
            <a:r>
              <a:rPr lang="es-ES" sz="2000" dirty="0" smtClean="0"/>
              <a:t>La evaluación se hace por </a:t>
            </a:r>
            <a:r>
              <a:rPr lang="es-ES" sz="2800" b="1" dirty="0" smtClean="0"/>
              <a:t>SIGEVA</a:t>
            </a:r>
            <a:r>
              <a:rPr lang="es-ES" sz="2000" dirty="0" smtClean="0"/>
              <a:t>, (SISTEMA </a:t>
            </a:r>
            <a:r>
              <a:rPr lang="es-ES" sz="2000" dirty="0"/>
              <a:t>INTEGRAL DE </a:t>
            </a:r>
            <a:r>
              <a:rPr lang="es-ES" sz="2000" dirty="0" smtClean="0"/>
              <a:t>GESTIÓN </a:t>
            </a:r>
            <a:r>
              <a:rPr lang="es-ES" sz="2000" dirty="0"/>
              <a:t>Y </a:t>
            </a:r>
            <a:r>
              <a:rPr lang="es-ES" sz="2000" dirty="0" smtClean="0"/>
              <a:t>EVALUACIÓN</a:t>
            </a:r>
            <a:r>
              <a:rPr lang="es-ES" sz="2000" dirty="0"/>
              <a:t>) </a:t>
            </a:r>
            <a:r>
              <a:rPr lang="es-ES" sz="2000" dirty="0" smtClean="0"/>
              <a:t>para acceder al mismo, ingresa por la página de la Facultad Cs. Exactas. ( Solapa Docentes-Formularios-SIGEVA) </a:t>
            </a:r>
          </a:p>
          <a:p>
            <a:pPr>
              <a:buClr>
                <a:srgbClr val="C00000"/>
              </a:buClr>
              <a:buFontTx/>
              <a:buChar char="♦"/>
            </a:pPr>
            <a:r>
              <a:rPr lang="es-ES" sz="2400" b="1" dirty="0" smtClean="0"/>
              <a:t>LA PRESENTACIÓN AL CONTROL DE GESTIÓN DOCENTE SE REALIZA ANTES DEL  VENCIMIENTO DEL CARGO POR CONCURSO.</a:t>
            </a:r>
          </a:p>
          <a:p>
            <a:pPr>
              <a:buClr>
                <a:srgbClr val="C00000"/>
              </a:buClr>
              <a:buFontTx/>
              <a:buChar char="♦"/>
            </a:pPr>
            <a:r>
              <a:rPr lang="es-ES" sz="2400" b="1" dirty="0" smtClean="0"/>
              <a:t> EN LA CONVOCATORIA CORRESPONDIENTE, SEGÚN FECHA DE VENCIMIENTO.</a:t>
            </a:r>
          </a:p>
        </p:txBody>
      </p:sp>
    </p:spTree>
    <p:extLst>
      <p:ext uri="{BB962C8B-B14F-4D97-AF65-F5344CB8AC3E}">
        <p14:creationId xmlns:p14="http://schemas.microsoft.com/office/powerpoint/2010/main" val="3969215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es-ES" dirty="0" smtClean="0"/>
              <a:t>CONVOCATORIA</a:t>
            </a:r>
            <a:br>
              <a:rPr lang="es-ES" dirty="0" smtClean="0"/>
            </a:br>
            <a:r>
              <a:rPr lang="es-ES" dirty="0" smtClean="0"/>
              <a:t>2026-2027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s-ES" sz="2400" b="1" u="sng" dirty="0" smtClean="0"/>
          </a:p>
          <a:p>
            <a:pPr algn="ctr">
              <a:buClr>
                <a:srgbClr val="C00000"/>
              </a:buClr>
              <a:buFontTx/>
              <a:buChar char="♦"/>
            </a:pPr>
            <a:r>
              <a:rPr lang="es-ES" sz="2400" dirty="0" smtClean="0"/>
              <a:t>Comprende los cargos que  </a:t>
            </a:r>
            <a:r>
              <a:rPr lang="es-ES" sz="2400" b="1" dirty="0" smtClean="0"/>
              <a:t>vencen entre el 1º de noviembre del 2026  al  28 de febrero del 2027</a:t>
            </a:r>
            <a:r>
              <a:rPr lang="es-ES" sz="2400" dirty="0" smtClean="0"/>
              <a:t>.</a:t>
            </a:r>
          </a:p>
          <a:p>
            <a:pPr algn="ctr">
              <a:buClr>
                <a:srgbClr val="C00000"/>
              </a:buClr>
              <a:buFontTx/>
              <a:buChar char="♦"/>
            </a:pPr>
            <a:r>
              <a:rPr lang="es-ES" sz="2400" dirty="0" smtClean="0"/>
              <a:t>Esta convocatoria estará abierta en SIGEVA, a partir del </a:t>
            </a:r>
            <a:r>
              <a:rPr lang="es-ES" sz="2400" b="1" dirty="0" smtClean="0"/>
              <a:t>21 de octubre </a:t>
            </a:r>
            <a:r>
              <a:rPr lang="es-ES" sz="2400" dirty="0" smtClean="0"/>
              <a:t>y </a:t>
            </a:r>
            <a:r>
              <a:rPr lang="es-ES" dirty="0" smtClean="0"/>
              <a:t>hasta</a:t>
            </a:r>
            <a:r>
              <a:rPr lang="es-ES" sz="2400" dirty="0" smtClean="0"/>
              <a:t> el día </a:t>
            </a:r>
            <a:r>
              <a:rPr lang="es-ES" sz="2400" b="1" dirty="0" smtClean="0"/>
              <a:t>31 de octubre del 2026</a:t>
            </a:r>
            <a:r>
              <a:rPr lang="es-ES" sz="2400" dirty="0" smtClean="0"/>
              <a:t>, a las 23:59 </a:t>
            </a:r>
            <a:r>
              <a:rPr lang="es-ES" sz="2400" dirty="0" err="1" smtClean="0"/>
              <a:t>hrs</a:t>
            </a:r>
            <a:r>
              <a:rPr lang="es-ES" sz="2400" dirty="0" smtClean="0"/>
              <a:t>. </a:t>
            </a:r>
          </a:p>
          <a:p>
            <a:pPr algn="ctr">
              <a:buClr>
                <a:srgbClr val="C00000"/>
              </a:buClr>
              <a:buFontTx/>
              <a:buChar char="♦"/>
            </a:pPr>
            <a:r>
              <a:rPr lang="es-ES" sz="2400" dirty="0" smtClean="0"/>
              <a:t>Hasta </a:t>
            </a:r>
            <a:r>
              <a:rPr lang="es-ES" sz="2400" dirty="0" smtClean="0"/>
              <a:t>las 10 h del </a:t>
            </a:r>
            <a:r>
              <a:rPr lang="es-ES" sz="2400" dirty="0" smtClean="0"/>
              <a:t>lunes 02/11/2026, se podrá presentar el trámite vía </a:t>
            </a:r>
            <a:r>
              <a:rPr lang="es-ES" sz="2400" dirty="0" smtClean="0"/>
              <a:t>correo a Mesa </a:t>
            </a:r>
            <a:r>
              <a:rPr lang="es-ES" sz="2400" dirty="0" smtClean="0"/>
              <a:t>de </a:t>
            </a:r>
            <a:r>
              <a:rPr lang="es-ES" sz="2400" dirty="0" smtClean="0"/>
              <a:t>Entradas</a:t>
            </a:r>
            <a:r>
              <a:rPr lang="es-ES" sz="2400" dirty="0" smtClean="0"/>
              <a:t>.</a:t>
            </a:r>
          </a:p>
          <a:p>
            <a:endParaRPr lang="es-E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6292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es-ES" altLang="en-US" dirty="0" smtClean="0"/>
              <a:t/>
            </a:r>
            <a:br>
              <a:rPr lang="es-ES" altLang="en-US" dirty="0" smtClean="0"/>
            </a:br>
            <a:r>
              <a:rPr lang="es-ES" altLang="en-US" dirty="0" smtClean="0"/>
              <a:t>DOCUMENTACIÓN </a:t>
            </a:r>
            <a:r>
              <a:rPr lang="es-ES" altLang="en-US" dirty="0"/>
              <a:t>A</a:t>
            </a:r>
            <a:r>
              <a:rPr lang="es-ES" altLang="en-US" dirty="0" smtClean="0"/>
              <a:t> PRESENTAR:</a:t>
            </a:r>
            <a:r>
              <a:rPr lang="es-ES" altLang="en-US" dirty="0"/>
              <a:t/>
            </a:r>
            <a:br>
              <a:rPr lang="es-ES" altLang="en-US" dirty="0"/>
            </a:b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03238" indent="-431800">
              <a:buClr>
                <a:srgbClr val="99284C"/>
              </a:buClr>
              <a:buSzPct val="75000"/>
              <a:buFont typeface="Wingdings" panose="05000000000000000000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es-ES" altLang="en-US" dirty="0"/>
          </a:p>
          <a:p>
            <a:pPr marL="1366838" lvl="3" indent="-800100">
              <a:buClr>
                <a:srgbClr val="99284C"/>
              </a:buClr>
              <a:buSzPct val="75000"/>
              <a:buFont typeface="Wingdings" panose="05000000000000000000" pitchFamily="2" charset="2"/>
              <a:buChar char="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s-ES" altLang="en-US" sz="2800" dirty="0"/>
              <a:t>Por </a:t>
            </a:r>
            <a:r>
              <a:rPr lang="es-ES" altLang="en-US" sz="2800" dirty="0" smtClean="0"/>
              <a:t>correo  </a:t>
            </a:r>
            <a:r>
              <a:rPr lang="es-ES" altLang="en-US" sz="2800" dirty="0"/>
              <a:t>a </a:t>
            </a:r>
            <a:r>
              <a:rPr lang="es-ES" altLang="en-US" sz="2800" dirty="0">
                <a:hlinkClick r:id="rId2"/>
              </a:rPr>
              <a:t>mesadeentradas@fcefyn.unc.edu.ar</a:t>
            </a:r>
            <a:endParaRPr lang="es-ES" altLang="en-US" sz="2800" b="1" dirty="0" smtClean="0"/>
          </a:p>
          <a:p>
            <a:pPr marL="1366838" lvl="3" indent="-800100">
              <a:buClr>
                <a:srgbClr val="99284C"/>
              </a:buClr>
              <a:buSzPct val="75000"/>
              <a:buFont typeface="Wingdings" panose="05000000000000000000" pitchFamily="2" charset="2"/>
              <a:buChar char="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s-ES" altLang="en-US" sz="2800" b="1" dirty="0" smtClean="0"/>
              <a:t>LEGAJO </a:t>
            </a:r>
            <a:r>
              <a:rPr lang="es-ES" altLang="en-US" sz="2800" b="1" dirty="0"/>
              <a:t>A</a:t>
            </a:r>
            <a:r>
              <a:rPr lang="es-ES" altLang="en-US" sz="2800" dirty="0"/>
              <a:t>  </a:t>
            </a:r>
            <a:r>
              <a:rPr lang="es-ES" altLang="en-US" sz="2800" dirty="0" smtClean="0"/>
              <a:t>: se descarga en PDF el archivo generado en SIGEVA, luego de completar todo, se presenta virtualmente </a:t>
            </a:r>
            <a:r>
              <a:rPr lang="es-ES" altLang="en-US" sz="2800" dirty="0" smtClean="0"/>
              <a:t>a </a:t>
            </a:r>
            <a:r>
              <a:rPr lang="es-ES" altLang="en-US" sz="2800" dirty="0" smtClean="0"/>
              <a:t>Mesa de Entradas de la Facultad.  </a:t>
            </a:r>
          </a:p>
          <a:p>
            <a:pPr marL="1366838" lvl="3" indent="-800100">
              <a:buClr>
                <a:srgbClr val="99284C"/>
              </a:buClr>
              <a:buSzPct val="75000"/>
              <a:buFont typeface="Wingdings" panose="05000000000000000000" pitchFamily="2" charset="2"/>
              <a:buChar char="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s-ES" altLang="en-US" sz="2800" b="1" dirty="0" smtClean="0"/>
              <a:t>Documentos Adjuntos</a:t>
            </a:r>
            <a:r>
              <a:rPr lang="es-ES" altLang="en-US" sz="2800" dirty="0" smtClean="0"/>
              <a:t>: </a:t>
            </a:r>
            <a:r>
              <a:rPr lang="es-ES" altLang="en-US" sz="2600" dirty="0" smtClean="0"/>
              <a:t>Informe Años Evaluados,  Plan de Trabajo y CV actualizado. </a:t>
            </a:r>
          </a:p>
          <a:p>
            <a:pPr marL="1366838" lvl="3" indent="-800100">
              <a:buClr>
                <a:srgbClr val="99284C"/>
              </a:buClr>
              <a:buSzPct val="75000"/>
              <a:buFont typeface="Wingdings" panose="05000000000000000000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es-ES" alt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47510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REGISTRO EN SIGEVA</a:t>
            </a:r>
            <a:r>
              <a:rPr lang="es-ES" sz="2000" dirty="0" smtClean="0"/>
              <a:t/>
            </a:r>
            <a:br>
              <a:rPr lang="es-ES" sz="2000" dirty="0" smtClean="0"/>
            </a:br>
            <a:r>
              <a:rPr lang="es-ES" altLang="en-US" sz="2000" b="1" dirty="0"/>
              <a:t>http://sigeva.unc.edu.ar</a:t>
            </a:r>
            <a:r>
              <a:rPr lang="es-ES" altLang="en-US" b="1" dirty="0"/>
              <a:t/>
            </a:r>
            <a:br>
              <a:rPr lang="es-ES" altLang="en-US" b="1" dirty="0"/>
            </a:b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250825" indent="0" algn="ctr">
              <a:lnSpc>
                <a:spcPct val="140000"/>
              </a:lnSpc>
              <a:buClr>
                <a:srgbClr val="99284C"/>
              </a:buClr>
              <a:buSzPct val="7500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s-ES" altLang="en-US" sz="2800" b="1" u="sng" dirty="0" smtClean="0"/>
              <a:t>USUARIO </a:t>
            </a:r>
            <a:r>
              <a:rPr lang="es-ES" altLang="en-US" sz="2800" b="1" u="sng" dirty="0"/>
              <a:t>BANCO DE </a:t>
            </a:r>
            <a:r>
              <a:rPr lang="es-ES" altLang="en-US" sz="2800" b="1" u="sng" dirty="0" smtClean="0"/>
              <a:t>DATOS</a:t>
            </a:r>
            <a:r>
              <a:rPr lang="es-ES" altLang="en-US" sz="2000" dirty="0" smtClean="0"/>
              <a:t>:  </a:t>
            </a:r>
          </a:p>
          <a:p>
            <a:pPr marL="250825" indent="0" algn="ctr">
              <a:lnSpc>
                <a:spcPct val="140000"/>
              </a:lnSpc>
              <a:buClr>
                <a:srgbClr val="99284C"/>
              </a:buClr>
              <a:buSzPct val="7500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s-ES" altLang="en-US" sz="2700" b="1" dirty="0" smtClean="0"/>
              <a:t>Ingrese </a:t>
            </a:r>
            <a:r>
              <a:rPr lang="es-ES" altLang="en-US" sz="2700" b="1" dirty="0"/>
              <a:t>toda la </a:t>
            </a:r>
            <a:r>
              <a:rPr lang="es-ES" altLang="en-US" sz="2700" b="1" dirty="0" smtClean="0"/>
              <a:t>información </a:t>
            </a:r>
            <a:r>
              <a:rPr lang="es-ES" altLang="en-US" sz="2700" dirty="0" smtClean="0"/>
              <a:t>(</a:t>
            </a:r>
            <a:r>
              <a:rPr lang="es-ES" altLang="en-US" sz="1900" b="1" dirty="0" smtClean="0"/>
              <a:t>de los últimos 5 o 7 años según el cargo) </a:t>
            </a:r>
          </a:p>
          <a:p>
            <a:pPr marL="1641158" lvl="4" indent="-800100">
              <a:buClr>
                <a:srgbClr val="99284C"/>
              </a:buClr>
              <a:buSzPct val="75000"/>
              <a:buFont typeface="Wingdings" pitchFamily="2" charset="2"/>
              <a:buChar char="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s-ES" altLang="es-ES" dirty="0" smtClean="0"/>
              <a:t> Datos </a:t>
            </a:r>
            <a:r>
              <a:rPr lang="es-ES" altLang="es-ES" dirty="0"/>
              <a:t>Personales</a:t>
            </a:r>
          </a:p>
          <a:p>
            <a:pPr marL="1641158" lvl="4" indent="-800100">
              <a:buClr>
                <a:srgbClr val="99284C"/>
              </a:buClr>
              <a:buSzPct val="75000"/>
              <a:buFont typeface="Wingdings" pitchFamily="2" charset="2"/>
              <a:buChar char="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s-ES" altLang="es-ES" dirty="0" smtClean="0"/>
              <a:t> Informes </a:t>
            </a:r>
            <a:r>
              <a:rPr lang="es-ES" altLang="es-ES" dirty="0"/>
              <a:t>de actividades en el período a evaluar  </a:t>
            </a:r>
          </a:p>
          <a:p>
            <a:pPr marL="1655763" lvl="4" indent="-800100">
              <a:buClr>
                <a:srgbClr val="99284C"/>
              </a:buClr>
              <a:buSzPct val="75000"/>
              <a:buFont typeface="Wingdings" pitchFamily="2" charset="2"/>
              <a:buChar char="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s-ES" altLang="es-ES" dirty="0"/>
              <a:t>Módulo Docencia</a:t>
            </a:r>
          </a:p>
          <a:p>
            <a:pPr marL="1655763" lvl="4" indent="-800100">
              <a:buClr>
                <a:srgbClr val="99284C"/>
              </a:buClr>
              <a:buSzPct val="75000"/>
              <a:buFont typeface="Wingdings" pitchFamily="2" charset="2"/>
              <a:buChar char="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s-ES" altLang="es-ES" dirty="0"/>
              <a:t>Módulo Investigación</a:t>
            </a:r>
          </a:p>
          <a:p>
            <a:pPr marL="1655763" lvl="4" indent="-800100">
              <a:buClr>
                <a:srgbClr val="99284C"/>
              </a:buClr>
              <a:buSzPct val="75000"/>
              <a:buFont typeface="Wingdings" pitchFamily="2" charset="2"/>
              <a:buChar char="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s-ES" altLang="es-ES" dirty="0"/>
              <a:t>Módulo Extensión</a:t>
            </a:r>
          </a:p>
          <a:p>
            <a:pPr marL="1655763" lvl="4" indent="-800100">
              <a:buClr>
                <a:srgbClr val="99284C"/>
              </a:buClr>
              <a:buSzPct val="75000"/>
              <a:buFont typeface="Wingdings" pitchFamily="2" charset="2"/>
              <a:buChar char="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s-ES" altLang="es-ES" dirty="0"/>
              <a:t>Módulo Práctica Profesional / Asistencial</a:t>
            </a:r>
          </a:p>
          <a:p>
            <a:pPr marL="1655763" lvl="4" indent="-800100">
              <a:buClr>
                <a:srgbClr val="99284C"/>
              </a:buClr>
              <a:buSzPct val="75000"/>
              <a:buFont typeface="Wingdings" pitchFamily="2" charset="2"/>
              <a:buChar char="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s-ES" altLang="es-ES" dirty="0"/>
              <a:t>Módulo Gestión y Participación Institucional</a:t>
            </a:r>
          </a:p>
          <a:p>
            <a:pPr marL="1655763" lvl="4" indent="-800100">
              <a:buClr>
                <a:srgbClr val="99284C"/>
              </a:buClr>
              <a:buSzPct val="75000"/>
              <a:buFont typeface="Wingdings" pitchFamily="2" charset="2"/>
              <a:buChar char="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s-ES" altLang="es-ES" dirty="0"/>
              <a:t>Módulo Formación de Recursos Humanos</a:t>
            </a:r>
          </a:p>
          <a:p>
            <a:pPr marL="1655763" lvl="4" indent="-800100">
              <a:buClr>
                <a:srgbClr val="99284C"/>
              </a:buClr>
              <a:buSzPct val="75000"/>
              <a:buFont typeface="Wingdings" pitchFamily="2" charset="2"/>
              <a:buChar char="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s-ES" altLang="es-ES" dirty="0"/>
              <a:t>Otros</a:t>
            </a:r>
          </a:p>
          <a:p>
            <a:pPr marL="682625" indent="-431800">
              <a:lnSpc>
                <a:spcPct val="140000"/>
              </a:lnSpc>
              <a:buClr>
                <a:srgbClr val="99284C"/>
              </a:buClr>
              <a:buSzPct val="75000"/>
              <a:buFont typeface="Wingdings" panose="05000000000000000000" pitchFamily="2" charset="2"/>
              <a:buChar char="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es-ES" altLang="en-US" sz="2700" dirty="0"/>
          </a:p>
          <a:p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212350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es-ES" dirty="0" smtClean="0"/>
              <a:t>	</a:t>
            </a:r>
            <a:br>
              <a:rPr lang="es-ES" dirty="0" smtClean="0"/>
            </a:br>
            <a:r>
              <a:rPr lang="es-ES" sz="4400" dirty="0" smtClean="0"/>
              <a:t>Solicitud Evaluación: </a:t>
            </a:r>
            <a:r>
              <a:rPr lang="es-ES" sz="2700" dirty="0" smtClean="0"/>
              <a:t>INGRESAR a la ventana</a:t>
            </a:r>
            <a:r>
              <a:rPr lang="es-ES" sz="4400" dirty="0" smtClean="0"/>
              <a:t/>
            </a:r>
            <a:br>
              <a:rPr lang="es-ES" sz="4400" dirty="0" smtClean="0"/>
            </a:b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ctr"/>
            <a:r>
              <a:rPr lang="es-ES" sz="3600" b="1" u="sng" dirty="0"/>
              <a:t>USUARIO </a:t>
            </a:r>
            <a:r>
              <a:rPr lang="es-ES" sz="3600" b="1" u="sng" dirty="0" smtClean="0"/>
              <a:t>PRESENTACIÓN </a:t>
            </a:r>
            <a:r>
              <a:rPr lang="es-ES" sz="3600" b="1" u="sng" dirty="0"/>
              <a:t>SOLICITUD</a:t>
            </a:r>
            <a:br>
              <a:rPr lang="es-ES" sz="3600" b="1" u="sng" dirty="0"/>
            </a:br>
            <a:endParaRPr lang="es-ES" sz="3600" b="1" u="sng" dirty="0" smtClean="0"/>
          </a:p>
          <a:p>
            <a:pPr algn="ctr"/>
            <a:r>
              <a:rPr lang="es-ES" sz="4000" b="1" dirty="0" smtClean="0"/>
              <a:t>Debe POSTULARSE a la Convocatoria </a:t>
            </a:r>
          </a:p>
          <a:p>
            <a:pPr marL="0" indent="0" algn="ctr">
              <a:buNone/>
            </a:pPr>
            <a:r>
              <a:rPr lang="es-ES" sz="4000" b="1" dirty="0" smtClean="0"/>
              <a:t>2026-2027</a:t>
            </a:r>
            <a:endParaRPr lang="es-ES" sz="4000" b="1" dirty="0"/>
          </a:p>
          <a:p>
            <a:pPr marL="0" indent="0" algn="ctr">
              <a:buNone/>
            </a:pPr>
            <a:r>
              <a:rPr lang="es-ES" sz="2200" b="1" dirty="0" smtClean="0"/>
              <a:t>(solapa superior derecha. EVA DOC EXAC.FIS Y NAT.)</a:t>
            </a:r>
            <a:endParaRPr lang="en-US" sz="2200" b="1" dirty="0"/>
          </a:p>
        </p:txBody>
      </p:sp>
    </p:spTree>
    <p:extLst>
      <p:ext uri="{BB962C8B-B14F-4D97-AF65-F5344CB8AC3E}">
        <p14:creationId xmlns:p14="http://schemas.microsoft.com/office/powerpoint/2010/main" val="677147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89692" y="770691"/>
            <a:ext cx="9286993" cy="1202485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s-ES" dirty="0" smtClean="0"/>
              <a:t>DATOS ACADÉMICOS</a:t>
            </a:r>
            <a:br>
              <a:rPr lang="es-ES" dirty="0" smtClean="0"/>
            </a:br>
            <a:r>
              <a:rPr lang="es-ES" sz="1800" b="1" dirty="0" smtClean="0"/>
              <a:t>(CARGAR DATOS DEL CARGO POR EL CUAL SE PRESENTAN AL CGD)</a:t>
            </a:r>
            <a:endParaRPr lang="en-US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49235" y="2194560"/>
            <a:ext cx="10058400" cy="3931920"/>
          </a:xfrm>
        </p:spPr>
        <p:txBody>
          <a:bodyPr>
            <a:normAutofit/>
          </a:bodyPr>
          <a:lstStyle/>
          <a:p>
            <a:pPr marL="0" indent="0" algn="ctr">
              <a:buClr>
                <a:srgbClr val="C00000"/>
              </a:buClr>
              <a:buNone/>
            </a:pPr>
            <a:r>
              <a:rPr lang="en-US" sz="2400" b="1" dirty="0" smtClean="0"/>
              <a:t>AREA </a:t>
            </a:r>
            <a:r>
              <a:rPr lang="en-US" sz="2400" b="1" dirty="0"/>
              <a:t>CONOCIMIENTO</a:t>
            </a:r>
          </a:p>
          <a:p>
            <a:pPr algn="ctr">
              <a:buClr>
                <a:srgbClr val="C00000"/>
              </a:buClr>
              <a:buFontTx/>
              <a:buChar char="♦"/>
            </a:pPr>
            <a:r>
              <a:rPr lang="en-US" sz="2400" b="1" dirty="0" smtClean="0"/>
              <a:t>DISCIPLINA </a:t>
            </a:r>
            <a:r>
              <a:rPr lang="en-US" sz="2400" b="1" dirty="0"/>
              <a:t>DESAGREGADA.</a:t>
            </a:r>
          </a:p>
          <a:p>
            <a:pPr algn="ctr">
              <a:buClr>
                <a:srgbClr val="C00000"/>
              </a:buClr>
              <a:buFontTx/>
              <a:buChar char="♦"/>
            </a:pPr>
            <a:r>
              <a:rPr lang="en-US" sz="2400" b="1" dirty="0" smtClean="0"/>
              <a:t>CARGO-DEDICACIÓN</a:t>
            </a:r>
            <a:endParaRPr lang="en-US" sz="2400" b="1" dirty="0"/>
          </a:p>
          <a:p>
            <a:pPr algn="ctr">
              <a:buClr>
                <a:srgbClr val="C00000"/>
              </a:buClr>
              <a:buFontTx/>
              <a:buChar char="♦"/>
            </a:pPr>
            <a:r>
              <a:rPr lang="en-US" sz="2400" b="1" dirty="0" smtClean="0"/>
              <a:t>NUMERO </a:t>
            </a:r>
            <a:r>
              <a:rPr lang="en-US" sz="2400" b="1" dirty="0"/>
              <a:t>DE </a:t>
            </a:r>
            <a:r>
              <a:rPr lang="en-US" sz="2400" b="1" dirty="0" smtClean="0"/>
              <a:t>RESOLUCIÓN</a:t>
            </a:r>
            <a:endParaRPr lang="en-US" sz="2400" b="1" dirty="0"/>
          </a:p>
          <a:p>
            <a:pPr algn="ctr">
              <a:buClr>
                <a:srgbClr val="C00000"/>
              </a:buClr>
              <a:buFontTx/>
              <a:buChar char="♦"/>
            </a:pPr>
            <a:r>
              <a:rPr lang="es-ES" sz="2400" b="1" dirty="0" smtClean="0"/>
              <a:t>FECHA </a:t>
            </a:r>
            <a:r>
              <a:rPr lang="es-ES" sz="2400" b="1" dirty="0"/>
              <a:t>ALTA EN EL CARGO</a:t>
            </a:r>
          </a:p>
          <a:p>
            <a:pPr algn="ctr">
              <a:buClr>
                <a:srgbClr val="C00000"/>
              </a:buClr>
              <a:buFontTx/>
              <a:buChar char="♦"/>
            </a:pPr>
            <a:r>
              <a:rPr lang="en-US" sz="2400" b="1" dirty="0" smtClean="0"/>
              <a:t>FECHA VENCIMIENTO</a:t>
            </a:r>
          </a:p>
          <a:p>
            <a:pPr algn="ctr">
              <a:buClr>
                <a:srgbClr val="C00000"/>
              </a:buClr>
              <a:buFontTx/>
              <a:buChar char="♦"/>
            </a:pPr>
            <a:r>
              <a:rPr lang="en-US" b="1" dirty="0" err="1" smtClean="0"/>
              <a:t>Estos</a:t>
            </a:r>
            <a:r>
              <a:rPr lang="en-US" b="1" dirty="0" smtClean="0"/>
              <a:t> datos </a:t>
            </a:r>
            <a:r>
              <a:rPr lang="en-US" b="1" dirty="0" err="1" smtClean="0"/>
              <a:t>están</a:t>
            </a:r>
            <a:r>
              <a:rPr lang="en-US" b="1" dirty="0" smtClean="0"/>
              <a:t> disponibles </a:t>
            </a:r>
            <a:r>
              <a:rPr lang="en-US" b="1" dirty="0" err="1" smtClean="0"/>
              <a:t>en</a:t>
            </a:r>
            <a:r>
              <a:rPr lang="en-US" b="1" dirty="0" smtClean="0"/>
              <a:t> la </a:t>
            </a:r>
            <a:r>
              <a:rPr lang="en-US" b="1" dirty="0" err="1" smtClean="0"/>
              <a:t>página</a:t>
            </a:r>
            <a:r>
              <a:rPr lang="en-US" b="1" dirty="0" smtClean="0"/>
              <a:t> web de la </a:t>
            </a:r>
            <a:r>
              <a:rPr lang="en-US" b="1" dirty="0" err="1" smtClean="0"/>
              <a:t>Facultad</a:t>
            </a:r>
            <a:endParaRPr lang="en-US" b="1" dirty="0" smtClean="0"/>
          </a:p>
          <a:p>
            <a:pPr marL="0" indent="0" algn="ctr">
              <a:buClr>
                <a:srgbClr val="C00000"/>
              </a:buClr>
              <a:buNone/>
            </a:pPr>
            <a:r>
              <a:rPr lang="en-US" b="1" dirty="0" err="1" smtClean="0"/>
              <a:t>como</a:t>
            </a:r>
            <a:r>
              <a:rPr lang="en-US" b="1" dirty="0" smtClean="0"/>
              <a:t> ANEXO CONV 26/27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283116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sz="2800" b="1" dirty="0"/>
              <a:t>ANEXAR </a:t>
            </a:r>
            <a:r>
              <a:rPr lang="en-US" sz="2800" b="1" dirty="0" smtClean="0"/>
              <a:t>EN SIGEVA LOS SIGUIENTES </a:t>
            </a:r>
            <a:br>
              <a:rPr lang="en-US" sz="2800" b="1" dirty="0" smtClean="0"/>
            </a:br>
            <a:r>
              <a:rPr lang="en-US" sz="2800" b="1" dirty="0" smtClean="0"/>
              <a:t>ARCHIVOS </a:t>
            </a:r>
            <a:r>
              <a:rPr lang="en-US" sz="2800" b="1" dirty="0"/>
              <a:t>ADJUNTOS:</a:t>
            </a:r>
            <a:br>
              <a:rPr lang="en-US" sz="2800" b="1" dirty="0"/>
            </a:br>
            <a:endParaRPr lang="en-US" sz="2800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Clr>
                <a:srgbClr val="C00000"/>
              </a:buClr>
              <a:buFontTx/>
              <a:buChar char="♦"/>
            </a:pPr>
            <a:r>
              <a:rPr lang="en-US" sz="2800" b="1" dirty="0" smtClean="0"/>
              <a:t>PLAN </a:t>
            </a:r>
            <a:r>
              <a:rPr lang="en-US" sz="2800" b="1" dirty="0"/>
              <a:t>DE </a:t>
            </a:r>
            <a:r>
              <a:rPr lang="en-US" sz="2800" b="1" dirty="0" smtClean="0"/>
              <a:t>TRABAJO </a:t>
            </a:r>
            <a:r>
              <a:rPr lang="en-US" sz="2800" dirty="0" smtClean="0"/>
              <a:t>(para </a:t>
            </a:r>
            <a:r>
              <a:rPr lang="en-US" sz="2800" dirty="0" err="1" smtClean="0"/>
              <a:t>los</a:t>
            </a:r>
            <a:r>
              <a:rPr lang="en-US" sz="2800" dirty="0" smtClean="0"/>
              <a:t> próximos 5 años)</a:t>
            </a:r>
            <a:endParaRPr lang="en-US" sz="2800" dirty="0"/>
          </a:p>
          <a:p>
            <a:pPr algn="ctr">
              <a:buClr>
                <a:srgbClr val="C00000"/>
              </a:buClr>
              <a:buFontTx/>
              <a:buChar char="♦"/>
            </a:pPr>
            <a:r>
              <a:rPr lang="es-ES" sz="2800" b="1" dirty="0" smtClean="0"/>
              <a:t>INFORME </a:t>
            </a:r>
            <a:r>
              <a:rPr lang="es-ES" sz="2800" b="1" dirty="0"/>
              <a:t>DE LOS AÑOS </a:t>
            </a:r>
            <a:r>
              <a:rPr lang="es-ES" sz="2800" b="1" dirty="0" smtClean="0"/>
              <a:t>EVALUADOS </a:t>
            </a:r>
            <a:r>
              <a:rPr lang="es-ES" sz="2800" dirty="0" smtClean="0"/>
              <a:t>(informe detallado y completo de las actividades realizadas en la cátedra los últimos 5 o 7 años- Guía el Art. 25 de la ORD. 06/08 HCS)</a:t>
            </a:r>
            <a:endParaRPr lang="es-ES" sz="2800" dirty="0"/>
          </a:p>
          <a:p>
            <a:pPr algn="ctr">
              <a:buClr>
                <a:srgbClr val="C00000"/>
              </a:buClr>
              <a:buFontTx/>
              <a:buChar char="♦"/>
            </a:pPr>
            <a:r>
              <a:rPr lang="en-US" sz="2800" b="1" dirty="0" smtClean="0"/>
              <a:t>CURRICULUM VITAE </a:t>
            </a:r>
            <a:r>
              <a:rPr lang="en-US" sz="2800" dirty="0" smtClean="0"/>
              <a:t>(actualizado de </a:t>
            </a:r>
            <a:r>
              <a:rPr lang="en-US" sz="2800" dirty="0" err="1" smtClean="0"/>
              <a:t>los</a:t>
            </a:r>
            <a:r>
              <a:rPr lang="en-US" sz="2800" dirty="0" smtClean="0"/>
              <a:t> </a:t>
            </a:r>
            <a:r>
              <a:rPr lang="en-US" sz="2800" dirty="0" err="1" smtClean="0"/>
              <a:t>últimos</a:t>
            </a:r>
            <a:r>
              <a:rPr lang="en-US" sz="2800" dirty="0" smtClean="0"/>
              <a:t> </a:t>
            </a:r>
            <a:r>
              <a:rPr lang="en-US" sz="2800" dirty="0" smtClean="0"/>
              <a:t>5 o 7 años).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18359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es-ES" b="1" dirty="0"/>
              <a:t>TERMINA EL TRAMITE EN SIGEVA</a:t>
            </a:r>
            <a:br>
              <a:rPr lang="es-ES" b="1" dirty="0"/>
            </a:br>
            <a:endParaRPr lang="en-US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66800" y="2103120"/>
            <a:ext cx="10058400" cy="4276898"/>
          </a:xfrm>
        </p:spPr>
        <p:txBody>
          <a:bodyPr>
            <a:normAutofit/>
          </a:bodyPr>
          <a:lstStyle/>
          <a:p>
            <a:pPr marL="0" indent="0" algn="ctr">
              <a:buClr>
                <a:srgbClr val="C00000"/>
              </a:buClr>
              <a:buNone/>
            </a:pPr>
            <a:r>
              <a:rPr lang="es-ES" dirty="0" smtClean="0"/>
              <a:t>CUANDO </a:t>
            </a:r>
            <a:r>
              <a:rPr lang="es-ES" sz="2800" b="1" dirty="0" smtClean="0"/>
              <a:t>“ENVÍO SOLICITUD” en </a:t>
            </a:r>
            <a:r>
              <a:rPr lang="es-ES" b="1" dirty="0" smtClean="0"/>
              <a:t>SIGEVA</a:t>
            </a:r>
            <a:r>
              <a:rPr lang="es-ES" sz="2800" b="1" dirty="0" smtClean="0"/>
              <a:t>, </a:t>
            </a:r>
            <a:r>
              <a:rPr lang="es-ES" sz="1600" b="1" dirty="0" smtClean="0"/>
              <a:t>descargo la presentación de SIGEVA.</a:t>
            </a:r>
          </a:p>
          <a:p>
            <a:pPr marL="0" indent="0" algn="ctr">
              <a:buClr>
                <a:srgbClr val="C00000"/>
              </a:buClr>
              <a:buNone/>
            </a:pPr>
            <a:r>
              <a:rPr lang="es-ES" sz="2800" b="1" u="sng" dirty="0" smtClean="0"/>
              <a:t>Y GENERO EL TRÁMITE ADMINISTRATIVO: </a:t>
            </a:r>
            <a:endParaRPr lang="es-ES" sz="2800" b="1" u="sng" dirty="0"/>
          </a:p>
          <a:p>
            <a:pPr>
              <a:buClr>
                <a:srgbClr val="C00000"/>
              </a:buClr>
              <a:buFontTx/>
              <a:buChar char="♦"/>
            </a:pPr>
            <a:r>
              <a:rPr lang="en-US" sz="2400" b="1" dirty="0" smtClean="0"/>
              <a:t>Se envía el archivo PDF de sigeva </a:t>
            </a:r>
            <a:r>
              <a:rPr lang="en-US" b="1" dirty="0" smtClean="0"/>
              <a:t>+ Plan de trabajo + Informe años evaluados + CV actualizado al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correo</a:t>
            </a:r>
            <a:r>
              <a:rPr lang="en-US" sz="2400" b="1" dirty="0" smtClean="0"/>
              <a:t> </a:t>
            </a:r>
            <a:r>
              <a:rPr lang="en-US" sz="2400" b="1" dirty="0" smtClean="0"/>
              <a:t>de MESA </a:t>
            </a:r>
            <a:r>
              <a:rPr lang="en-US" sz="2400" b="1" dirty="0"/>
              <a:t>DE </a:t>
            </a:r>
            <a:r>
              <a:rPr lang="en-US" sz="2400" b="1" dirty="0" smtClean="0"/>
              <a:t>ENTRADAS:    </a:t>
            </a:r>
            <a:r>
              <a:rPr lang="en-US" sz="2400" b="1" dirty="0" smtClean="0">
                <a:hlinkClick r:id="rId2"/>
              </a:rPr>
              <a:t>mesadeentradas@fcefyn.unc.edu.ar</a:t>
            </a:r>
            <a:endParaRPr lang="en-US" sz="2400" b="1" dirty="0" smtClean="0"/>
          </a:p>
          <a:p>
            <a:pPr>
              <a:buClr>
                <a:srgbClr val="C00000"/>
              </a:buClr>
              <a:buFontTx/>
              <a:buChar char="♦"/>
            </a:pPr>
            <a:r>
              <a:rPr lang="es-ES" sz="2400" b="1" dirty="0" smtClean="0"/>
              <a:t>Con el ASUNTO:  Presentación Control de gestión docente </a:t>
            </a:r>
          </a:p>
          <a:p>
            <a:pPr marL="0" indent="0">
              <a:buClr>
                <a:srgbClr val="C00000"/>
              </a:buClr>
              <a:buNone/>
            </a:pPr>
            <a:r>
              <a:rPr lang="es-ES" sz="2400" b="1" dirty="0" err="1" smtClean="0"/>
              <a:t>Conv</a:t>
            </a:r>
            <a:r>
              <a:rPr lang="es-ES" b="1" dirty="0" smtClean="0"/>
              <a:t>. </a:t>
            </a:r>
            <a:r>
              <a:rPr lang="es-ES" sz="2400" b="1" dirty="0" smtClean="0"/>
              <a:t>2026/2027 para generar EXPEDIENTE ELECTRONICO.</a:t>
            </a:r>
            <a:endParaRPr lang="en-US" sz="2400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14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ES" sz="2700" b="1" dirty="0" smtClean="0"/>
              <a:t>Lic. Victoria Ruibal Conti</a:t>
            </a:r>
            <a:r>
              <a:rPr lang="es-ES" sz="2700" dirty="0" smtClean="0"/>
              <a:t>. </a:t>
            </a:r>
            <a:br>
              <a:rPr lang="es-ES" sz="2700" dirty="0" smtClean="0"/>
            </a:br>
            <a:r>
              <a:rPr lang="es-ES" sz="2700" dirty="0" smtClean="0">
                <a:hlinkClick r:id="rId2"/>
              </a:rPr>
              <a:t>Victoria.Ruibal@unc.edu.ar</a:t>
            </a:r>
            <a:r>
              <a:rPr lang="es-ES" sz="2700" dirty="0" smtClean="0"/>
              <a:t/>
            </a:r>
            <a:br>
              <a:rPr lang="es-ES" sz="2700" dirty="0" smtClean="0"/>
            </a:br>
            <a:r>
              <a:rPr lang="es-ES" sz="2700" dirty="0" smtClean="0"/>
              <a:t/>
            </a:r>
            <a:br>
              <a:rPr lang="es-ES" sz="2700" dirty="0" smtClean="0"/>
            </a:br>
            <a:r>
              <a:rPr lang="es-ES" sz="2800" dirty="0" smtClean="0"/>
              <a:t>concursos@fcefyn.unc.edu.ar</a:t>
            </a:r>
            <a:endParaRPr lang="en-US" sz="2800" dirty="0"/>
          </a:p>
        </p:txBody>
      </p:sp>
      <p:sp>
        <p:nvSpPr>
          <p:cNvPr id="7" name="Subtítulo 6"/>
          <p:cNvSpPr>
            <a:spLocks noGrp="1"/>
          </p:cNvSpPr>
          <p:nvPr>
            <p:ph type="subTitle" idx="1"/>
          </p:nvPr>
        </p:nvSpPr>
        <p:spPr>
          <a:xfrm>
            <a:off x="2302934" y="4431322"/>
            <a:ext cx="7616239" cy="691663"/>
          </a:xfrm>
        </p:spPr>
        <p:txBody>
          <a:bodyPr>
            <a:noAutofit/>
          </a:bodyPr>
          <a:lstStyle/>
          <a:p>
            <a:r>
              <a:rPr lang="es-ES" sz="2000" b="1" dirty="0" smtClean="0"/>
              <a:t>PROSECRETARIA RECURSOS HUMANOS DOCENTES.</a:t>
            </a:r>
          </a:p>
          <a:p>
            <a:r>
              <a:rPr lang="es-ES" sz="2000" b="1" dirty="0" smtClean="0"/>
              <a:t>FCEFYN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45424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hincheta">
  <a:themeElements>
    <a:clrScheme name="Fluj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Chincheta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hinchet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249</TotalTime>
  <Words>450</Words>
  <Application>Microsoft Office PowerPoint</Application>
  <PresentationFormat>Panorámica</PresentationFormat>
  <Paragraphs>56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6" baseType="lpstr">
      <vt:lpstr>Brush Script MT</vt:lpstr>
      <vt:lpstr>Constantia</vt:lpstr>
      <vt:lpstr>Franklin Gothic Book</vt:lpstr>
      <vt:lpstr>Rage Italic</vt:lpstr>
      <vt:lpstr>Wingdings</vt:lpstr>
      <vt:lpstr>Chincheta</vt:lpstr>
      <vt:lpstr>CONTROL DE GESTIÓN DOCENTE</vt:lpstr>
      <vt:lpstr> Control de Gestión Docente</vt:lpstr>
      <vt:lpstr>CONVOCATORIA 2026-2027</vt:lpstr>
      <vt:lpstr> DOCUMENTACIÓN A PRESENTAR: </vt:lpstr>
      <vt:lpstr> REGISTRO EN SIGEVA http://sigeva.unc.edu.ar </vt:lpstr>
      <vt:lpstr>  Solicitud Evaluación: INGRESAR a la ventana </vt:lpstr>
      <vt:lpstr>DATOS ACADÉMICOS (CARGAR DATOS DEL CARGO POR EL CUAL SE PRESENTAN AL CGD)</vt:lpstr>
      <vt:lpstr>ANEXAR EN SIGEVA LOS SIGUIENTES  ARCHIVOS ADJUNTOS: </vt:lpstr>
      <vt:lpstr>TERMINA EL TRAMITE EN SIGEVA </vt:lpstr>
      <vt:lpstr>Lic. Victoria Ruibal Conti.  Victoria.Ruibal@unc.edu.ar  concursos@fcefyn.unc.edu.ar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CONTROL DE GESTION DOCENTE</dc:title>
  <dc:creator>Usuario de Windows</dc:creator>
  <cp:lastModifiedBy>BANGHO</cp:lastModifiedBy>
  <cp:revision>34</cp:revision>
  <cp:lastPrinted>2019-03-21T15:39:12Z</cp:lastPrinted>
  <dcterms:created xsi:type="dcterms:W3CDTF">2019-03-21T12:39:35Z</dcterms:created>
  <dcterms:modified xsi:type="dcterms:W3CDTF">2026-10-13T22:13:29Z</dcterms:modified>
</cp:coreProperties>
</file>